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21" r:id="rId3"/>
    <p:sldId id="322" r:id="rId4"/>
    <p:sldId id="323" r:id="rId5"/>
    <p:sldId id="314" r:id="rId6"/>
    <p:sldId id="316" r:id="rId7"/>
    <p:sldId id="315" r:id="rId8"/>
    <p:sldId id="313" r:id="rId9"/>
    <p:sldId id="317" r:id="rId10"/>
    <p:sldId id="318" r:id="rId11"/>
    <p:sldId id="324" r:id="rId12"/>
    <p:sldId id="258" r:id="rId13"/>
    <p:sldId id="271" r:id="rId14"/>
    <p:sldId id="300" r:id="rId15"/>
    <p:sldId id="301" r:id="rId16"/>
    <p:sldId id="299" r:id="rId17"/>
    <p:sldId id="272" r:id="rId18"/>
    <p:sldId id="319" r:id="rId19"/>
    <p:sldId id="320" r:id="rId20"/>
    <p:sldId id="325" r:id="rId21"/>
    <p:sldId id="326" r:id="rId2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008" autoAdjust="0"/>
  </p:normalViewPr>
  <p:slideViewPr>
    <p:cSldViewPr>
      <p:cViewPr varScale="1">
        <p:scale>
          <a:sx n="54" d="100"/>
          <a:sy n="54" d="100"/>
        </p:scale>
        <p:origin x="-20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767D796C-C5FB-477D-9AEB-CA008A2EB131}" type="datetimeFigureOut">
              <a:rPr lang="en-US" smtClean="0"/>
              <a:pPr/>
              <a:t>9/10/2013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3316A69E-AE30-451C-98A3-04257781A1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316A69E-AE30-451C-98A3-04257781A11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16A69E-AE30-451C-98A3-04257781A11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Laity</a:t>
            </a:r>
            <a:r>
              <a:rPr lang="en-US" baseline="0" dirty="0" smtClean="0"/>
              <a:t> often defined in the negative:  can’t consecrate, not ordained, cannot preach, they are not obliged to be celibate.  Vatican II brought back to life the positive contributions of the laity, rooted in our earliest Christian traditions and collective memory the Church as it came into being in the first </a:t>
            </a:r>
            <a:r>
              <a:rPr lang="en-US" baseline="0" smtClean="0"/>
              <a:t>few centuries.</a:t>
            </a:r>
            <a:endParaRPr lang="en-US" dirty="0"/>
          </a:p>
        </p:txBody>
      </p:sp>
      <p:sp>
        <p:nvSpPr>
          <p:cNvPr id="4" name="Slide Number Placeholder 3"/>
          <p:cNvSpPr>
            <a:spLocks noGrp="1"/>
          </p:cNvSpPr>
          <p:nvPr>
            <p:ph type="sldNum" sz="quarter" idx="10"/>
          </p:nvPr>
        </p:nvSpPr>
        <p:spPr/>
        <p:txBody>
          <a:bodyPr/>
          <a:lstStyle/>
          <a:p>
            <a:fld id="{3316A69E-AE30-451C-98A3-04257781A11D}"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Paragraphs</a:t>
            </a:r>
            <a:r>
              <a:rPr lang="en-US" baseline="0" dirty="0" smtClean="0"/>
              <a:t> 30-38 of Lumen </a:t>
            </a:r>
            <a:r>
              <a:rPr lang="en-US" baseline="0" dirty="0" err="1" smtClean="0"/>
              <a:t>Gentium</a:t>
            </a:r>
            <a:r>
              <a:rPr lang="en-US" baseline="0" dirty="0" smtClean="0"/>
              <a:t> particularly address the laity as members of the church. They are part of the Body of Christ, with Christ as its head.</a:t>
            </a:r>
          </a:p>
          <a:p>
            <a:r>
              <a:rPr lang="en-US" baseline="0" dirty="0" smtClean="0"/>
              <a:t>In these paragraphs we hear phrases such as:</a:t>
            </a:r>
          </a:p>
          <a:p>
            <a:r>
              <a:rPr lang="en-US" baseline="0" dirty="0" smtClean="0"/>
              <a:t>In paragraph 32 we hear the following, “In the church not everyone walks along the same path, yet all are called to holiness and have obtained an equal privilege of faith through the justice of God. The paragraph goes on to say that “all the faithful enjoy a true equality with regard to the dignity and the activity which they share in the building up of the body of Christ.”</a:t>
            </a:r>
          </a:p>
          <a:p>
            <a:r>
              <a:rPr lang="en-US" baseline="0" dirty="0" smtClean="0"/>
              <a:t>We are reminded of unity yet our diversity of gifts:</a:t>
            </a:r>
          </a:p>
          <a:p>
            <a:r>
              <a:rPr lang="en-US" dirty="0" smtClean="0"/>
              <a:t>Thus in their diversity all bear witness to the wonderful unity in the Body of Christ. This very diversity of graces, ministries and works gathers the children of God into one, because "all these things are the work of one and the same Spirit".</a:t>
            </a:r>
          </a:p>
          <a:p>
            <a:endParaRPr lang="en-US" baseline="0" dirty="0" smtClean="0"/>
          </a:p>
          <a:p>
            <a:r>
              <a:rPr lang="en-US" baseline="0" dirty="0" smtClean="0"/>
              <a:t>So—we have a gift, we have a call, we have a role. </a:t>
            </a:r>
          </a:p>
          <a:p>
            <a:endParaRPr lang="en-US" dirty="0"/>
          </a:p>
        </p:txBody>
      </p:sp>
      <p:sp>
        <p:nvSpPr>
          <p:cNvPr id="4" name="Slide Number Placeholder 3"/>
          <p:cNvSpPr>
            <a:spLocks noGrp="1"/>
          </p:cNvSpPr>
          <p:nvPr>
            <p:ph type="sldNum" sz="quarter" idx="10"/>
          </p:nvPr>
        </p:nvSpPr>
        <p:spPr/>
        <p:txBody>
          <a:bodyPr/>
          <a:lstStyle/>
          <a:p>
            <a:fld id="{3316A69E-AE30-451C-98A3-04257781A11D}"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r>
              <a:rPr lang="en-US" baseline="0" dirty="0" smtClean="0"/>
              <a:t>Paragraph 31 opens with: “</a:t>
            </a:r>
            <a:r>
              <a:rPr lang="en-US" dirty="0" smtClean="0"/>
              <a:t>The term laity is here understood to mean all the faithful except those in holy orders and those in the state of religious life specially approved by the Church. These faithful are by baptism made one body with Christ and are constituted among the People of God; they are in their own way made sharers in the priestly, prophetical, and kingly functions of Christ; and they carry out for their own part the mission of the whole Christian people in the Church and in the world.”</a:t>
            </a:r>
          </a:p>
          <a:p>
            <a:endParaRPr lang="en-US" dirty="0"/>
          </a:p>
        </p:txBody>
      </p:sp>
      <p:sp>
        <p:nvSpPr>
          <p:cNvPr id="4" name="Slide Number Placeholder 3"/>
          <p:cNvSpPr>
            <a:spLocks noGrp="1"/>
          </p:cNvSpPr>
          <p:nvPr>
            <p:ph type="sldNum" sz="quarter" idx="10"/>
          </p:nvPr>
        </p:nvSpPr>
        <p:spPr/>
        <p:txBody>
          <a:bodyPr/>
          <a:lstStyle/>
          <a:p>
            <a:fld id="{3316A69E-AE30-451C-98A3-04257781A11D}"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Sometimes we think of building up the Church in terms of building campaigns, or recruiting volunteers. St. Francis fell into that trap, as well. If you recall, he thought God was calling him to put stone upon stone and rebuild the chapel at San </a:t>
            </a:r>
            <a:r>
              <a:rPr lang="en-US" baseline="0" dirty="0" err="1" smtClean="0"/>
              <a:t>Damiano</a:t>
            </a:r>
            <a:r>
              <a:rPr lang="en-US" baseline="0" dirty="0" smtClean="0"/>
              <a:t>. Instead, what God had in mind was being part of building up the people of God. </a:t>
            </a:r>
          </a:p>
          <a:p>
            <a:r>
              <a:rPr lang="en-US" i="1" baseline="0" dirty="0" smtClean="0"/>
              <a:t>Lumen </a:t>
            </a:r>
            <a:r>
              <a:rPr lang="en-US" i="1" baseline="0" dirty="0" err="1" smtClean="0"/>
              <a:t>Gentium</a:t>
            </a:r>
            <a:r>
              <a:rPr lang="en-US" i="1" baseline="0" dirty="0" smtClean="0"/>
              <a:t> </a:t>
            </a:r>
            <a:r>
              <a:rPr lang="en-US" i="0" baseline="0" dirty="0" smtClean="0"/>
              <a:t>echoes this charge and reminds the laity that this responsibility is not restricted to priests, deacons, or consecrated religious for</a:t>
            </a:r>
            <a:r>
              <a:rPr lang="en-US" baseline="0" dirty="0" smtClean="0"/>
              <a:t> “all the faithful enjoy a true equality with regard to the dignity and the activity which they share in the building up of the body of Christ.”</a:t>
            </a:r>
          </a:p>
          <a:p>
            <a:r>
              <a:rPr lang="en-US" baseline="0" dirty="0" smtClean="0"/>
              <a:t>And how we tackle this is going to be different for each and every one of us. We are reminded of unity yet our diversity of gifts:</a:t>
            </a:r>
          </a:p>
          <a:p>
            <a:r>
              <a:rPr lang="en-US" dirty="0" smtClean="0"/>
              <a:t>Thus in their diversity all bear witness to the wonderful unity in the Body of Christ. This very diversity of graces, ministries and works gathers the children of God into one, because "all these things are the work of one and the same Spirit".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316A69E-AE30-451C-98A3-04257781A11D}"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are all called to holiness—sometimes we think of holiness as “for someone who is a priest, a nun, takes a vow of poverty, or someone who does nothing but pray all day long, or does a lot of charity work.” Holiness is lifelong commitment to seek out a personal relationship with God. This is a universal call…not for us to leave our families and our day jobs but to be faithful followers of Jesus where we are—in our homes, our schools, our community and our workplaces.</a:t>
            </a:r>
            <a:endParaRPr lang="en-US" dirty="0"/>
          </a:p>
        </p:txBody>
      </p:sp>
      <p:sp>
        <p:nvSpPr>
          <p:cNvPr id="4" name="Slide Number Placeholder 3"/>
          <p:cNvSpPr>
            <a:spLocks noGrp="1"/>
          </p:cNvSpPr>
          <p:nvPr>
            <p:ph type="sldNum" sz="quarter" idx="10"/>
          </p:nvPr>
        </p:nvSpPr>
        <p:spPr/>
        <p:txBody>
          <a:bodyPr/>
          <a:lstStyle/>
          <a:p>
            <a:fld id="{3316A69E-AE30-451C-98A3-04257781A11D}"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role normally associated with the lay faithful is oriented outward. In our homes, our workplace,</a:t>
            </a:r>
            <a:r>
              <a:rPr lang="en-US" baseline="0" dirty="0" smtClean="0"/>
              <a:t> schools, our kids’ sports fields, bars, restaurants, and other social gatherings, we have the unique opportunity to be witnesses and living instruments of the love and mercy of Jesus. </a:t>
            </a:r>
            <a:endParaRPr lang="en-US" dirty="0"/>
          </a:p>
        </p:txBody>
      </p:sp>
      <p:sp>
        <p:nvSpPr>
          <p:cNvPr id="4" name="Slide Number Placeholder 3"/>
          <p:cNvSpPr>
            <a:spLocks noGrp="1"/>
          </p:cNvSpPr>
          <p:nvPr>
            <p:ph type="sldNum" sz="quarter" idx="10"/>
          </p:nvPr>
        </p:nvSpPr>
        <p:spPr/>
        <p:txBody>
          <a:bodyPr/>
          <a:lstStyle/>
          <a:p>
            <a:fld id="{3316A69E-AE30-451C-98A3-04257781A11D}"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16A69E-AE30-451C-98A3-04257781A11D}"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4EDFB0-3AA5-4A1F-84B9-949655C179C1}" type="datetime1">
              <a:rPr lang="en-US" smtClean="0"/>
              <a:pPr/>
              <a:t>9/10/2013</a:t>
            </a:fld>
            <a:endParaRPr lang="en-US"/>
          </a:p>
        </p:txBody>
      </p:sp>
      <p:sp>
        <p:nvSpPr>
          <p:cNvPr id="5" name="Footer Placeholder 4"/>
          <p:cNvSpPr>
            <a:spLocks noGrp="1"/>
          </p:cNvSpPr>
          <p:nvPr>
            <p:ph type="ftr" sz="quarter" idx="11"/>
          </p:nvPr>
        </p:nvSpPr>
        <p:spPr/>
        <p:txBody>
          <a:bodyPr/>
          <a:lstStyle/>
          <a:p>
            <a:r>
              <a:rPr lang="en-US" smtClean="0"/>
              <a:t>Katherine Coolidge St. Catherine Laboure February 18, 2013</a:t>
            </a:r>
            <a:endParaRPr lang="en-US"/>
          </a:p>
        </p:txBody>
      </p:sp>
      <p:sp>
        <p:nvSpPr>
          <p:cNvPr id="6" name="Slide Number Placeholder 5"/>
          <p:cNvSpPr>
            <a:spLocks noGrp="1"/>
          </p:cNvSpPr>
          <p:nvPr>
            <p:ph type="sldNum" sz="quarter" idx="12"/>
          </p:nvPr>
        </p:nvSpPr>
        <p:spPr/>
        <p:txBody>
          <a:bodyPr/>
          <a:lstStyle/>
          <a:p>
            <a:fld id="{6D53200A-1D9E-4E54-B3B2-360977529A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3ADE7-25AA-4ABC-9280-940A8B5A8B0A}" type="datetime1">
              <a:rPr lang="en-US" smtClean="0"/>
              <a:pPr/>
              <a:t>9/10/2013</a:t>
            </a:fld>
            <a:endParaRPr lang="en-US"/>
          </a:p>
        </p:txBody>
      </p:sp>
      <p:sp>
        <p:nvSpPr>
          <p:cNvPr id="5" name="Footer Placeholder 4"/>
          <p:cNvSpPr>
            <a:spLocks noGrp="1"/>
          </p:cNvSpPr>
          <p:nvPr>
            <p:ph type="ftr" sz="quarter" idx="11"/>
          </p:nvPr>
        </p:nvSpPr>
        <p:spPr/>
        <p:txBody>
          <a:bodyPr/>
          <a:lstStyle/>
          <a:p>
            <a:r>
              <a:rPr lang="en-US" smtClean="0"/>
              <a:t>Katherine Coolidge St. Catherine Laboure February 18, 2013</a:t>
            </a:r>
            <a:endParaRPr lang="en-US"/>
          </a:p>
        </p:txBody>
      </p:sp>
      <p:sp>
        <p:nvSpPr>
          <p:cNvPr id="6" name="Slide Number Placeholder 5"/>
          <p:cNvSpPr>
            <a:spLocks noGrp="1"/>
          </p:cNvSpPr>
          <p:nvPr>
            <p:ph type="sldNum" sz="quarter" idx="12"/>
          </p:nvPr>
        </p:nvSpPr>
        <p:spPr/>
        <p:txBody>
          <a:bodyPr/>
          <a:lstStyle/>
          <a:p>
            <a:fld id="{6D53200A-1D9E-4E54-B3B2-360977529A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8A34F-27D2-4276-BC4A-FF0BA76EF719}" type="datetime1">
              <a:rPr lang="en-US" smtClean="0"/>
              <a:pPr/>
              <a:t>9/10/2013</a:t>
            </a:fld>
            <a:endParaRPr lang="en-US"/>
          </a:p>
        </p:txBody>
      </p:sp>
      <p:sp>
        <p:nvSpPr>
          <p:cNvPr id="5" name="Footer Placeholder 4"/>
          <p:cNvSpPr>
            <a:spLocks noGrp="1"/>
          </p:cNvSpPr>
          <p:nvPr>
            <p:ph type="ftr" sz="quarter" idx="11"/>
          </p:nvPr>
        </p:nvSpPr>
        <p:spPr/>
        <p:txBody>
          <a:bodyPr/>
          <a:lstStyle/>
          <a:p>
            <a:r>
              <a:rPr lang="en-US" smtClean="0"/>
              <a:t>Katherine Coolidge St. Catherine Laboure February 18, 2013</a:t>
            </a:r>
            <a:endParaRPr lang="en-US"/>
          </a:p>
        </p:txBody>
      </p:sp>
      <p:sp>
        <p:nvSpPr>
          <p:cNvPr id="6" name="Slide Number Placeholder 5"/>
          <p:cNvSpPr>
            <a:spLocks noGrp="1"/>
          </p:cNvSpPr>
          <p:nvPr>
            <p:ph type="sldNum" sz="quarter" idx="12"/>
          </p:nvPr>
        </p:nvSpPr>
        <p:spPr/>
        <p:txBody>
          <a:bodyPr/>
          <a:lstStyle/>
          <a:p>
            <a:fld id="{6D53200A-1D9E-4E54-B3B2-360977529A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cxnSp>
        <p:nvCxnSpPr>
          <p:cNvPr id="5" name="Straight Connector 3"/>
          <p:cNvCxnSpPr>
            <a:cxnSpLocks noChangeShapeType="1"/>
          </p:cNvCxnSpPr>
          <p:nvPr userDrawn="1"/>
        </p:nvCxnSpPr>
        <p:spPr bwMode="auto">
          <a:xfrm>
            <a:off x="1219200" y="1066800"/>
            <a:ext cx="6781800" cy="1588"/>
          </a:xfrm>
          <a:prstGeom prst="line">
            <a:avLst/>
          </a:prstGeom>
          <a:noFill/>
          <a:ln w="12700" algn="ctr">
            <a:solidFill>
              <a:srgbClr val="800000"/>
            </a:solidFill>
            <a:round/>
            <a:headEnd/>
            <a:tailEnd/>
          </a:ln>
        </p:spPr>
      </p:cxnSp>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685800" y="1447800"/>
            <a:ext cx="7848600" cy="4953000"/>
          </a:xfrm>
        </p:spPr>
        <p:txBody>
          <a:bodyPr/>
          <a:lstStyle/>
          <a:p>
            <a:pPr lvl="0"/>
            <a:endParaRPr lang="en-US" noProof="0">
              <a:sym typeface="Arial" pitchFamily="-65" charset="0"/>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cxnSp>
        <p:nvCxnSpPr>
          <p:cNvPr id="5" name="Straight Connector 3"/>
          <p:cNvCxnSpPr>
            <a:cxnSpLocks noChangeShapeType="1"/>
          </p:cNvCxnSpPr>
          <p:nvPr userDrawn="1"/>
        </p:nvCxnSpPr>
        <p:spPr bwMode="auto">
          <a:xfrm>
            <a:off x="1219200" y="1066800"/>
            <a:ext cx="6781800" cy="1588"/>
          </a:xfrm>
          <a:prstGeom prst="line">
            <a:avLst/>
          </a:prstGeom>
          <a:noFill/>
          <a:ln w="12700" algn="ctr">
            <a:solidFill>
              <a:srgbClr val="800000"/>
            </a:solidFill>
            <a:round/>
            <a:headEnd/>
            <a:tailEnd/>
          </a:ln>
        </p:spPr>
      </p:cxnSp>
      <p:sp>
        <p:nvSpPr>
          <p:cNvPr id="2" name="Title 1"/>
          <p:cNvSpPr>
            <a:spLocks noGrp="1"/>
          </p:cNvSpPr>
          <p:nvPr>
            <p:ph type="title"/>
          </p:nvPr>
        </p:nvSpPr>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685800" y="1447800"/>
            <a:ext cx="7848600" cy="4953000"/>
          </a:xfrm>
        </p:spPr>
        <p:txBody>
          <a:bodyPr/>
          <a:lstStyle/>
          <a:p>
            <a:pPr lvl="0"/>
            <a:endParaRPr lang="en-US" noProof="0">
              <a:sym typeface="Arial" pitchFamily="-65" charset="0"/>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778187" y="609600"/>
            <a:ext cx="4194175" cy="2209800"/>
          </a:xfrm>
        </p:spPr>
        <p:txBody>
          <a:bodyPr anchor="ctr"/>
          <a:lstStyle>
            <a:lvl1pPr marL="0" indent="0" algn="ctr">
              <a:buNone/>
              <a:defRPr sz="6000" b="1">
                <a:solidFill>
                  <a:srgbClr val="67101B"/>
                </a:solidFill>
                <a:latin typeface="El Greco"/>
                <a:cs typeface="El Grec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9"/>
          <p:cNvSpPr>
            <a:spLocks noGrp="1"/>
          </p:cNvSpPr>
          <p:nvPr>
            <p:ph type="body" sz="quarter" idx="10"/>
          </p:nvPr>
        </p:nvSpPr>
        <p:spPr>
          <a:xfrm>
            <a:off x="4953000" y="3581400"/>
            <a:ext cx="3962400" cy="1752600"/>
          </a:xfrm>
        </p:spPr>
        <p:txBody>
          <a:bodyPr anchor="ctr"/>
          <a:lstStyle>
            <a:lvl1pPr marL="53975" indent="3175" algn="ctr">
              <a:buFontTx/>
              <a:buNone/>
              <a:defRPr sz="3200" b="1" i="0" baseline="0"/>
            </a:lvl1pPr>
            <a:lvl2pPr marL="53975" indent="3175" algn="ctr">
              <a:defRPr sz="2600">
                <a:solidFill>
                  <a:schemeClr val="accent3">
                    <a:lumMod val="50000"/>
                  </a:schemeClr>
                </a:solidFill>
              </a:defRPr>
            </a:lvl2pPr>
          </a:lstStyle>
          <a:p>
            <a:pPr lvl="0"/>
            <a:r>
              <a:rPr lang="en-US" smtClean="0"/>
              <a:t>Click to edit Master text styles</a:t>
            </a:r>
          </a:p>
          <a:p>
            <a:pPr lvl="1"/>
            <a:r>
              <a:rPr lang="en-US" smtClean="0"/>
              <a:t>Second level</a:t>
            </a:r>
          </a:p>
        </p:txBody>
      </p:sp>
      <p:sp>
        <p:nvSpPr>
          <p:cNvPr id="7" name="Picture Placeholder 6"/>
          <p:cNvSpPr>
            <a:spLocks noGrp="1"/>
          </p:cNvSpPr>
          <p:nvPr>
            <p:ph type="pic" sz="quarter" idx="11"/>
          </p:nvPr>
        </p:nvSpPr>
        <p:spPr>
          <a:xfrm>
            <a:off x="0" y="0"/>
            <a:ext cx="4724400" cy="6858000"/>
          </a:xfrm>
        </p:spPr>
        <p:txBody>
          <a:bodyPr/>
          <a:lstStyle>
            <a:lvl1pPr>
              <a:buNone/>
              <a:defRPr/>
            </a:lvl1pPr>
          </a:lstStyle>
          <a:p>
            <a:pPr lvl="0"/>
            <a:r>
              <a:rPr lang="en-US" noProof="0" smtClean="0">
                <a:sym typeface="Arial" pitchFamily="-65" charset="0"/>
              </a:rPr>
              <a:t>Click icon to add picture</a:t>
            </a:r>
            <a:endParaRPr lang="en-US" noProof="0">
              <a:sym typeface="Arial" pitchFamily="-65" charset="0"/>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878F8-6FEF-4F62-B384-00FA55EECCE7}" type="datetime1">
              <a:rPr lang="en-US" smtClean="0"/>
              <a:pPr/>
              <a:t>9/10/2013</a:t>
            </a:fld>
            <a:endParaRPr lang="en-US"/>
          </a:p>
        </p:txBody>
      </p:sp>
      <p:sp>
        <p:nvSpPr>
          <p:cNvPr id="5" name="Footer Placeholder 4"/>
          <p:cNvSpPr>
            <a:spLocks noGrp="1"/>
          </p:cNvSpPr>
          <p:nvPr>
            <p:ph type="ftr" sz="quarter" idx="11"/>
          </p:nvPr>
        </p:nvSpPr>
        <p:spPr/>
        <p:txBody>
          <a:bodyPr/>
          <a:lstStyle/>
          <a:p>
            <a:r>
              <a:rPr lang="en-US" smtClean="0"/>
              <a:t>Katherine Coolidge St. Catherine Laboure February 18, 2013</a:t>
            </a:r>
            <a:endParaRPr lang="en-US"/>
          </a:p>
        </p:txBody>
      </p:sp>
      <p:sp>
        <p:nvSpPr>
          <p:cNvPr id="6" name="Slide Number Placeholder 5"/>
          <p:cNvSpPr>
            <a:spLocks noGrp="1"/>
          </p:cNvSpPr>
          <p:nvPr>
            <p:ph type="sldNum" sz="quarter" idx="12"/>
          </p:nvPr>
        </p:nvSpPr>
        <p:spPr/>
        <p:txBody>
          <a:bodyPr/>
          <a:lstStyle/>
          <a:p>
            <a:fld id="{6D53200A-1D9E-4E54-B3B2-360977529A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31783B-EA35-4F2D-9CD9-DC2AE9F795A5}" type="datetime1">
              <a:rPr lang="en-US" smtClean="0"/>
              <a:pPr/>
              <a:t>9/10/2013</a:t>
            </a:fld>
            <a:endParaRPr lang="en-US"/>
          </a:p>
        </p:txBody>
      </p:sp>
      <p:sp>
        <p:nvSpPr>
          <p:cNvPr id="5" name="Footer Placeholder 4"/>
          <p:cNvSpPr>
            <a:spLocks noGrp="1"/>
          </p:cNvSpPr>
          <p:nvPr>
            <p:ph type="ftr" sz="quarter" idx="11"/>
          </p:nvPr>
        </p:nvSpPr>
        <p:spPr/>
        <p:txBody>
          <a:bodyPr/>
          <a:lstStyle/>
          <a:p>
            <a:r>
              <a:rPr lang="en-US" smtClean="0"/>
              <a:t>Katherine Coolidge St. Catherine Laboure February 18, 2013</a:t>
            </a:r>
            <a:endParaRPr lang="en-US"/>
          </a:p>
        </p:txBody>
      </p:sp>
      <p:sp>
        <p:nvSpPr>
          <p:cNvPr id="6" name="Slide Number Placeholder 5"/>
          <p:cNvSpPr>
            <a:spLocks noGrp="1"/>
          </p:cNvSpPr>
          <p:nvPr>
            <p:ph type="sldNum" sz="quarter" idx="12"/>
          </p:nvPr>
        </p:nvSpPr>
        <p:spPr/>
        <p:txBody>
          <a:bodyPr/>
          <a:lstStyle/>
          <a:p>
            <a:fld id="{6D53200A-1D9E-4E54-B3B2-360977529A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E0799F-7FC4-4CD0-BFD1-0859309D6A8A}" type="datetime1">
              <a:rPr lang="en-US" smtClean="0"/>
              <a:pPr/>
              <a:t>9/10/2013</a:t>
            </a:fld>
            <a:endParaRPr lang="en-US"/>
          </a:p>
        </p:txBody>
      </p:sp>
      <p:sp>
        <p:nvSpPr>
          <p:cNvPr id="6" name="Footer Placeholder 5"/>
          <p:cNvSpPr>
            <a:spLocks noGrp="1"/>
          </p:cNvSpPr>
          <p:nvPr>
            <p:ph type="ftr" sz="quarter" idx="11"/>
          </p:nvPr>
        </p:nvSpPr>
        <p:spPr/>
        <p:txBody>
          <a:bodyPr/>
          <a:lstStyle/>
          <a:p>
            <a:r>
              <a:rPr lang="en-US" smtClean="0"/>
              <a:t>Katherine Coolidge St. Catherine Laboure February 18, 2013</a:t>
            </a:r>
            <a:endParaRPr lang="en-US"/>
          </a:p>
        </p:txBody>
      </p:sp>
      <p:sp>
        <p:nvSpPr>
          <p:cNvPr id="7" name="Slide Number Placeholder 6"/>
          <p:cNvSpPr>
            <a:spLocks noGrp="1"/>
          </p:cNvSpPr>
          <p:nvPr>
            <p:ph type="sldNum" sz="quarter" idx="12"/>
          </p:nvPr>
        </p:nvSpPr>
        <p:spPr/>
        <p:txBody>
          <a:bodyPr/>
          <a:lstStyle/>
          <a:p>
            <a:fld id="{6D53200A-1D9E-4E54-B3B2-360977529A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253434-2FAC-4F39-B6C7-1321937B9907}" type="datetime1">
              <a:rPr lang="en-US" smtClean="0"/>
              <a:pPr/>
              <a:t>9/10/2013</a:t>
            </a:fld>
            <a:endParaRPr lang="en-US"/>
          </a:p>
        </p:txBody>
      </p:sp>
      <p:sp>
        <p:nvSpPr>
          <p:cNvPr id="8" name="Footer Placeholder 7"/>
          <p:cNvSpPr>
            <a:spLocks noGrp="1"/>
          </p:cNvSpPr>
          <p:nvPr>
            <p:ph type="ftr" sz="quarter" idx="11"/>
          </p:nvPr>
        </p:nvSpPr>
        <p:spPr/>
        <p:txBody>
          <a:bodyPr/>
          <a:lstStyle/>
          <a:p>
            <a:r>
              <a:rPr lang="en-US" smtClean="0"/>
              <a:t>Katherine Coolidge St. Catherine Laboure February 18, 2013</a:t>
            </a:r>
            <a:endParaRPr lang="en-US"/>
          </a:p>
        </p:txBody>
      </p:sp>
      <p:sp>
        <p:nvSpPr>
          <p:cNvPr id="9" name="Slide Number Placeholder 8"/>
          <p:cNvSpPr>
            <a:spLocks noGrp="1"/>
          </p:cNvSpPr>
          <p:nvPr>
            <p:ph type="sldNum" sz="quarter" idx="12"/>
          </p:nvPr>
        </p:nvSpPr>
        <p:spPr/>
        <p:txBody>
          <a:bodyPr/>
          <a:lstStyle/>
          <a:p>
            <a:fld id="{6D53200A-1D9E-4E54-B3B2-360977529A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25BAD5-CFED-4B0A-97F5-973360A44371}" type="datetime1">
              <a:rPr lang="en-US" smtClean="0"/>
              <a:pPr/>
              <a:t>9/10/2013</a:t>
            </a:fld>
            <a:endParaRPr lang="en-US"/>
          </a:p>
        </p:txBody>
      </p:sp>
      <p:sp>
        <p:nvSpPr>
          <p:cNvPr id="4" name="Footer Placeholder 3"/>
          <p:cNvSpPr>
            <a:spLocks noGrp="1"/>
          </p:cNvSpPr>
          <p:nvPr>
            <p:ph type="ftr" sz="quarter" idx="11"/>
          </p:nvPr>
        </p:nvSpPr>
        <p:spPr/>
        <p:txBody>
          <a:bodyPr/>
          <a:lstStyle/>
          <a:p>
            <a:r>
              <a:rPr lang="en-US" smtClean="0"/>
              <a:t>Katherine Coolidge St. Catherine Laboure February 18, 2013</a:t>
            </a:r>
            <a:endParaRPr lang="en-US"/>
          </a:p>
        </p:txBody>
      </p:sp>
      <p:sp>
        <p:nvSpPr>
          <p:cNvPr id="5" name="Slide Number Placeholder 4"/>
          <p:cNvSpPr>
            <a:spLocks noGrp="1"/>
          </p:cNvSpPr>
          <p:nvPr>
            <p:ph type="sldNum" sz="quarter" idx="12"/>
          </p:nvPr>
        </p:nvSpPr>
        <p:spPr/>
        <p:txBody>
          <a:bodyPr/>
          <a:lstStyle/>
          <a:p>
            <a:fld id="{6D53200A-1D9E-4E54-B3B2-360977529A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5A7D1-288B-4F59-849D-90EA9F3FB61C}" type="datetime1">
              <a:rPr lang="en-US" smtClean="0"/>
              <a:pPr/>
              <a:t>9/10/2013</a:t>
            </a:fld>
            <a:endParaRPr lang="en-US"/>
          </a:p>
        </p:txBody>
      </p:sp>
      <p:sp>
        <p:nvSpPr>
          <p:cNvPr id="3" name="Footer Placeholder 2"/>
          <p:cNvSpPr>
            <a:spLocks noGrp="1"/>
          </p:cNvSpPr>
          <p:nvPr>
            <p:ph type="ftr" sz="quarter" idx="11"/>
          </p:nvPr>
        </p:nvSpPr>
        <p:spPr/>
        <p:txBody>
          <a:bodyPr/>
          <a:lstStyle/>
          <a:p>
            <a:r>
              <a:rPr lang="en-US" smtClean="0"/>
              <a:t>Katherine Coolidge St. Catherine Laboure February 18, 2013</a:t>
            </a:r>
            <a:endParaRPr lang="en-US"/>
          </a:p>
        </p:txBody>
      </p:sp>
      <p:sp>
        <p:nvSpPr>
          <p:cNvPr id="4" name="Slide Number Placeholder 3"/>
          <p:cNvSpPr>
            <a:spLocks noGrp="1"/>
          </p:cNvSpPr>
          <p:nvPr>
            <p:ph type="sldNum" sz="quarter" idx="12"/>
          </p:nvPr>
        </p:nvSpPr>
        <p:spPr/>
        <p:txBody>
          <a:bodyPr/>
          <a:lstStyle/>
          <a:p>
            <a:fld id="{6D53200A-1D9E-4E54-B3B2-360977529A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59B523-C7C6-4428-839D-186252797440}" type="datetime1">
              <a:rPr lang="en-US" smtClean="0"/>
              <a:pPr/>
              <a:t>9/10/2013</a:t>
            </a:fld>
            <a:endParaRPr lang="en-US"/>
          </a:p>
        </p:txBody>
      </p:sp>
      <p:sp>
        <p:nvSpPr>
          <p:cNvPr id="6" name="Footer Placeholder 5"/>
          <p:cNvSpPr>
            <a:spLocks noGrp="1"/>
          </p:cNvSpPr>
          <p:nvPr>
            <p:ph type="ftr" sz="quarter" idx="11"/>
          </p:nvPr>
        </p:nvSpPr>
        <p:spPr/>
        <p:txBody>
          <a:bodyPr/>
          <a:lstStyle/>
          <a:p>
            <a:r>
              <a:rPr lang="en-US" smtClean="0"/>
              <a:t>Katherine Coolidge St. Catherine Laboure February 18, 2013</a:t>
            </a:r>
            <a:endParaRPr lang="en-US"/>
          </a:p>
        </p:txBody>
      </p:sp>
      <p:sp>
        <p:nvSpPr>
          <p:cNvPr id="7" name="Slide Number Placeholder 6"/>
          <p:cNvSpPr>
            <a:spLocks noGrp="1"/>
          </p:cNvSpPr>
          <p:nvPr>
            <p:ph type="sldNum" sz="quarter" idx="12"/>
          </p:nvPr>
        </p:nvSpPr>
        <p:spPr/>
        <p:txBody>
          <a:bodyPr/>
          <a:lstStyle/>
          <a:p>
            <a:fld id="{6D53200A-1D9E-4E54-B3B2-360977529A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DFFBC-6CB9-4344-8967-5846E004EFEA}" type="datetime1">
              <a:rPr lang="en-US" smtClean="0"/>
              <a:pPr/>
              <a:t>9/10/2013</a:t>
            </a:fld>
            <a:endParaRPr lang="en-US"/>
          </a:p>
        </p:txBody>
      </p:sp>
      <p:sp>
        <p:nvSpPr>
          <p:cNvPr id="6" name="Footer Placeholder 5"/>
          <p:cNvSpPr>
            <a:spLocks noGrp="1"/>
          </p:cNvSpPr>
          <p:nvPr>
            <p:ph type="ftr" sz="quarter" idx="11"/>
          </p:nvPr>
        </p:nvSpPr>
        <p:spPr/>
        <p:txBody>
          <a:bodyPr/>
          <a:lstStyle/>
          <a:p>
            <a:r>
              <a:rPr lang="en-US" smtClean="0"/>
              <a:t>Katherine Coolidge St. Catherine Laboure February 18, 2013</a:t>
            </a:r>
            <a:endParaRPr lang="en-US"/>
          </a:p>
        </p:txBody>
      </p:sp>
      <p:sp>
        <p:nvSpPr>
          <p:cNvPr id="7" name="Slide Number Placeholder 6"/>
          <p:cNvSpPr>
            <a:spLocks noGrp="1"/>
          </p:cNvSpPr>
          <p:nvPr>
            <p:ph type="sldNum" sz="quarter" idx="12"/>
          </p:nvPr>
        </p:nvSpPr>
        <p:spPr/>
        <p:txBody>
          <a:bodyPr/>
          <a:lstStyle/>
          <a:p>
            <a:fld id="{6D53200A-1D9E-4E54-B3B2-360977529A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4F1C7-A56A-40A0-9F12-EB0409F6F027}" type="datetime1">
              <a:rPr lang="en-US" smtClean="0"/>
              <a:pPr/>
              <a:t>9/10/2013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Katherine Coolidge St. Catherine Laboure February 18,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3200A-1D9E-4E54-B3B2-360977529A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source=images&amp;cd=&amp;docid=xfFiKcwX4UKLjM&amp;tbnid=tUE_J7Xge5xFGM:&amp;ved=0CAgQjRwwAA&amp;url=http://www.standrew-cfc.org/living-your-strengths/groups/&amp;ei=pgu6Uav4No3riQL_1oH4BQ&amp;psig=AFQjCNHm-mPKmrxb5h_ajdRxnHBWY3Z7CA&amp;ust=1371233574939753"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1470025"/>
          </a:xfrm>
        </p:spPr>
        <p:txBody>
          <a:bodyPr>
            <a:normAutofit/>
          </a:bodyPr>
          <a:lstStyle/>
          <a:p>
            <a:r>
              <a:rPr lang="en-US" b="1" dirty="0" smtClean="0"/>
              <a:t>The Laity as Priests, Prophets </a:t>
            </a:r>
            <a:br>
              <a:rPr lang="en-US" b="1" dirty="0" smtClean="0"/>
            </a:br>
            <a:r>
              <a:rPr lang="en-US" b="1" dirty="0" smtClean="0"/>
              <a:t>and Servant Leaders</a:t>
            </a:r>
            <a:endParaRPr lang="en-US" b="1" i="1" dirty="0"/>
          </a:p>
        </p:txBody>
      </p:sp>
      <p:pic>
        <p:nvPicPr>
          <p:cNvPr id="64513" name="Picture 1" descr="C:\Users\Owner\Dropbox\Photos\1208-157 ©Don Milici.jpg"/>
          <p:cNvPicPr>
            <a:picLocks noChangeAspect="1" noChangeArrowheads="1"/>
          </p:cNvPicPr>
          <p:nvPr/>
        </p:nvPicPr>
        <p:blipFill>
          <a:blip r:embed="rId3" cstate="print"/>
          <a:srcRect/>
          <a:stretch>
            <a:fillRect/>
          </a:stretch>
        </p:blipFill>
        <p:spPr bwMode="auto">
          <a:xfrm>
            <a:off x="6172200" y="4495800"/>
            <a:ext cx="2971800" cy="2362200"/>
          </a:xfrm>
          <a:prstGeom prst="rect">
            <a:avLst/>
          </a:prstGeom>
          <a:noFill/>
        </p:spPr>
      </p:pic>
      <p:pic>
        <p:nvPicPr>
          <p:cNvPr id="64514" name="Picture 2" descr="C:\Users\Owner\Dropbox\Photos\_ (8).JPG"/>
          <p:cNvPicPr>
            <a:picLocks noChangeAspect="1" noChangeArrowheads="1"/>
          </p:cNvPicPr>
          <p:nvPr/>
        </p:nvPicPr>
        <p:blipFill>
          <a:blip r:embed="rId4" cstate="print"/>
          <a:srcRect/>
          <a:stretch>
            <a:fillRect/>
          </a:stretch>
        </p:blipFill>
        <p:spPr bwMode="auto">
          <a:xfrm>
            <a:off x="3048000" y="2590800"/>
            <a:ext cx="3130462" cy="2653665"/>
          </a:xfrm>
          <a:prstGeom prst="rect">
            <a:avLst/>
          </a:prstGeom>
          <a:noFill/>
        </p:spPr>
      </p:pic>
      <p:pic>
        <p:nvPicPr>
          <p:cNvPr id="64515" name="Picture 3" descr="C:\Users\Owner\Dropbox\Photos\1303-419 ©Don Milici.jpg"/>
          <p:cNvPicPr>
            <a:picLocks noChangeAspect="1" noChangeArrowheads="1"/>
          </p:cNvPicPr>
          <p:nvPr/>
        </p:nvPicPr>
        <p:blipFill>
          <a:blip r:embed="rId5" cstate="print"/>
          <a:srcRect/>
          <a:stretch>
            <a:fillRect/>
          </a:stretch>
        </p:blipFill>
        <p:spPr bwMode="auto">
          <a:xfrm>
            <a:off x="0" y="4495800"/>
            <a:ext cx="3048000" cy="2362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t>Pope Pius X, </a:t>
            </a:r>
            <a:r>
              <a:rPr lang="en-US" b="1" dirty="0" err="1" smtClean="0"/>
              <a:t>contin</a:t>
            </a:r>
            <a:r>
              <a:rPr lang="en-US" b="1" dirty="0" smtClean="0"/>
              <a:t>.</a:t>
            </a:r>
            <a:endParaRPr lang="en-US" b="1" dirty="0"/>
          </a:p>
        </p:txBody>
      </p:sp>
      <p:sp>
        <p:nvSpPr>
          <p:cNvPr id="5" name="Content Placeholder 4"/>
          <p:cNvSpPr>
            <a:spLocks noGrp="1"/>
          </p:cNvSpPr>
          <p:nvPr>
            <p:ph idx="1"/>
          </p:nvPr>
        </p:nvSpPr>
        <p:spPr>
          <a:xfrm>
            <a:off x="457200" y="1371600"/>
            <a:ext cx="8229600" cy="5029200"/>
          </a:xfrm>
        </p:spPr>
        <p:txBody>
          <a:bodyPr>
            <a:normAutofit fontScale="85000" lnSpcReduction="10000"/>
          </a:bodyPr>
          <a:lstStyle/>
          <a:p>
            <a:pPr>
              <a:buNone/>
            </a:pPr>
            <a:r>
              <a:rPr lang="en-US" dirty="0" smtClean="0"/>
              <a:t>	</a:t>
            </a:r>
            <a:r>
              <a:rPr lang="en-US" sz="4300" dirty="0" smtClean="0"/>
              <a:t>So distinct are these categories that with the pastoral body only rests the necessary right  and authority for promoting the end of the society  and directing all its members towards that end; the one duty of the multitude is to allow themselves to be led, and, like a docile flock, to follow the Pastors .</a:t>
            </a:r>
          </a:p>
          <a:p>
            <a:pPr>
              <a:buNone/>
            </a:pPr>
            <a:r>
              <a:rPr lang="en-US" sz="4300" dirty="0" smtClean="0"/>
              <a:t>	</a:t>
            </a:r>
            <a:r>
              <a:rPr lang="en-US" dirty="0" smtClean="0"/>
              <a:t>					(</a:t>
            </a:r>
            <a:r>
              <a:rPr lang="en-US" dirty="0" err="1" smtClean="0"/>
              <a:t>Vehementer</a:t>
            </a:r>
            <a:r>
              <a:rPr lang="en-US" dirty="0" smtClean="0"/>
              <a:t> </a:t>
            </a:r>
            <a:r>
              <a:rPr lang="en-US" dirty="0" err="1" smtClean="0"/>
              <a:t>Nos</a:t>
            </a:r>
            <a:r>
              <a:rPr lang="en-US" dirty="0" smtClean="0"/>
              <a:t>, #8)</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The Pray, Pay and Obey Model</a:t>
            </a:r>
            <a:endParaRPr lang="en-US" b="1"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Vatican II says….</a:t>
            </a:r>
            <a:endParaRPr lang="en-US" b="1" dirty="0"/>
          </a:p>
        </p:txBody>
      </p:sp>
      <p:pic>
        <p:nvPicPr>
          <p:cNvPr id="27652" name="Picture 4" descr="http://www.shc.edu/theolibrary/graphics/vaticanii.jpg"/>
          <p:cNvPicPr>
            <a:picLocks noChangeAspect="1" noChangeArrowheads="1"/>
          </p:cNvPicPr>
          <p:nvPr/>
        </p:nvPicPr>
        <p:blipFill>
          <a:blip r:embed="rId3" cstate="print"/>
          <a:srcRect/>
          <a:stretch>
            <a:fillRect/>
          </a:stretch>
        </p:blipFill>
        <p:spPr bwMode="auto">
          <a:xfrm>
            <a:off x="2362200" y="1600200"/>
            <a:ext cx="4191000" cy="4419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i="1" dirty="0" smtClean="0"/>
              <a:t>Lumen Gentium </a:t>
            </a:r>
            <a:br>
              <a:rPr lang="en-US" b="1" i="1" dirty="0" smtClean="0"/>
            </a:br>
            <a:endParaRPr lang="en-US" b="1" i="1" dirty="0"/>
          </a:p>
        </p:txBody>
      </p:sp>
      <p:sp>
        <p:nvSpPr>
          <p:cNvPr id="3" name="Content Placeholder 2"/>
          <p:cNvSpPr>
            <a:spLocks noGrp="1"/>
          </p:cNvSpPr>
          <p:nvPr>
            <p:ph idx="1"/>
          </p:nvPr>
        </p:nvSpPr>
        <p:spPr/>
        <p:txBody>
          <a:bodyPr>
            <a:normAutofit lnSpcReduction="10000"/>
          </a:bodyPr>
          <a:lstStyle/>
          <a:p>
            <a:pPr>
              <a:buNone/>
            </a:pPr>
            <a:r>
              <a:rPr lang="en-US" i="1" dirty="0" smtClean="0"/>
              <a:t>Dogmatic Constitution on the Church (11/21/64)</a:t>
            </a:r>
          </a:p>
          <a:p>
            <a:r>
              <a:rPr lang="en-US" dirty="0" smtClean="0"/>
              <a:t>We are all the People of God (laity, religious, clergy)</a:t>
            </a:r>
          </a:p>
          <a:p>
            <a:r>
              <a:rPr lang="en-US" dirty="0" smtClean="0"/>
              <a:t>By virtue of the gifts given at Baptism and Confirmation, we each share in the church’s saving mission</a:t>
            </a:r>
          </a:p>
          <a:p>
            <a:r>
              <a:rPr lang="en-US" dirty="0" smtClean="0"/>
              <a:t>Living members who share in building up the Church</a:t>
            </a:r>
          </a:p>
          <a:p>
            <a:r>
              <a:rPr lang="en-US" dirty="0" smtClean="0"/>
              <a:t>Each one of us is called to holiness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Laity: defined</a:t>
            </a:r>
            <a:endParaRPr lang="en-US" b="1" dirty="0"/>
          </a:p>
        </p:txBody>
      </p:sp>
      <p:sp>
        <p:nvSpPr>
          <p:cNvPr id="3" name="Content Placeholder 2"/>
          <p:cNvSpPr>
            <a:spLocks noGrp="1"/>
          </p:cNvSpPr>
          <p:nvPr>
            <p:ph idx="1"/>
          </p:nvPr>
        </p:nvSpPr>
        <p:spPr>
          <a:xfrm>
            <a:off x="3962400" y="1600200"/>
            <a:ext cx="5181600" cy="4525963"/>
          </a:xfrm>
        </p:spPr>
        <p:txBody>
          <a:bodyPr>
            <a:normAutofit/>
          </a:bodyPr>
          <a:lstStyle/>
          <a:p>
            <a:pPr marL="0" indent="0">
              <a:buNone/>
            </a:pPr>
            <a:r>
              <a:rPr lang="en-US" dirty="0" smtClean="0"/>
              <a:t>“…they are in their own way made sharers in the priestly, prophetical, and kingly functions of Christ; and they carry out for their own part the mission of the whole Christian people in the Church and in the world.” </a:t>
            </a:r>
            <a:r>
              <a:rPr lang="en-US" dirty="0" err="1" smtClean="0"/>
              <a:t>para</a:t>
            </a:r>
            <a:r>
              <a:rPr lang="en-US" dirty="0" smtClean="0"/>
              <a:t>. 31</a:t>
            </a:r>
          </a:p>
          <a:p>
            <a:endParaRPr lang="en-US" dirty="0"/>
          </a:p>
        </p:txBody>
      </p:sp>
      <p:pic>
        <p:nvPicPr>
          <p:cNvPr id="5" name="Picture 4" descr="236_Baptism.jpg"/>
          <p:cNvPicPr>
            <a:picLocks noChangeAspect="1"/>
          </p:cNvPicPr>
          <p:nvPr/>
        </p:nvPicPr>
        <p:blipFill>
          <a:blip r:embed="rId3" cstate="print"/>
          <a:stretch>
            <a:fillRect/>
          </a:stretch>
        </p:blipFill>
        <p:spPr>
          <a:xfrm>
            <a:off x="609600" y="1905000"/>
            <a:ext cx="2819400" cy="348365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up the Church </a:t>
            </a:r>
            <a:endParaRPr lang="en-US" b="1" dirty="0"/>
          </a:p>
        </p:txBody>
      </p:sp>
      <p:pic>
        <p:nvPicPr>
          <p:cNvPr id="5" name="Content Placeholder 4" descr="st francis.jpg"/>
          <p:cNvPicPr>
            <a:picLocks noGrp="1" noChangeAspect="1"/>
          </p:cNvPicPr>
          <p:nvPr>
            <p:ph idx="1"/>
          </p:nvPr>
        </p:nvPicPr>
        <p:blipFill>
          <a:blip r:embed="rId3" cstate="print"/>
          <a:stretch>
            <a:fillRect/>
          </a:stretch>
        </p:blipFill>
        <p:spPr>
          <a:xfrm>
            <a:off x="533400" y="1524000"/>
            <a:ext cx="3960218" cy="4525963"/>
          </a:xfrm>
        </p:spPr>
      </p:pic>
      <p:sp>
        <p:nvSpPr>
          <p:cNvPr id="7" name="Rectangle 6"/>
          <p:cNvSpPr/>
          <p:nvPr/>
        </p:nvSpPr>
        <p:spPr>
          <a:xfrm>
            <a:off x="4572000" y="1600200"/>
            <a:ext cx="3733800" cy="4031873"/>
          </a:xfrm>
          <a:prstGeom prst="rect">
            <a:avLst/>
          </a:prstGeom>
        </p:spPr>
        <p:txBody>
          <a:bodyPr wrap="square">
            <a:spAutoFit/>
          </a:bodyPr>
          <a:lstStyle/>
          <a:p>
            <a:r>
              <a:rPr lang="en-US" sz="3200" dirty="0" smtClean="0"/>
              <a:t>“all the faithful enjoy a true equality with regard to the dignity and the activity which they share in the building up of the body of Christ.”</a:t>
            </a:r>
          </a:p>
          <a:p>
            <a:r>
              <a:rPr lang="en-US" sz="3200" dirty="0" err="1" smtClean="0"/>
              <a:t>para</a:t>
            </a:r>
            <a:r>
              <a:rPr lang="en-US" sz="3200" dirty="0" smtClean="0"/>
              <a:t>. 32</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Called to holiness</a:t>
            </a:r>
            <a:endParaRPr lang="en-US" b="1" dirty="0"/>
          </a:p>
        </p:txBody>
      </p:sp>
      <p:sp>
        <p:nvSpPr>
          <p:cNvPr id="3" name="Content Placeholder 2"/>
          <p:cNvSpPr>
            <a:spLocks noGrp="1"/>
          </p:cNvSpPr>
          <p:nvPr>
            <p:ph idx="1"/>
          </p:nvPr>
        </p:nvSpPr>
        <p:spPr>
          <a:xfrm>
            <a:off x="0" y="1570037"/>
            <a:ext cx="9144000" cy="4525963"/>
          </a:xfrm>
        </p:spPr>
        <p:txBody>
          <a:bodyPr/>
          <a:lstStyle/>
          <a:p>
            <a:pPr marL="0" indent="0">
              <a:buNone/>
            </a:pPr>
            <a:r>
              <a:rPr lang="en-US" dirty="0" smtClean="0"/>
              <a:t>“In the church not everyone walks along the same path, yet all are called to holiness and have obtained an equal privilege of faith through the justice of God.” </a:t>
            </a:r>
            <a:r>
              <a:rPr lang="en-US" dirty="0" err="1" smtClean="0"/>
              <a:t>para</a:t>
            </a:r>
            <a:r>
              <a:rPr lang="en-US" dirty="0" smtClean="0"/>
              <a:t>. 32</a:t>
            </a:r>
            <a:endParaRPr lang="en-US" dirty="0"/>
          </a:p>
        </p:txBody>
      </p:sp>
      <p:pic>
        <p:nvPicPr>
          <p:cNvPr id="5" name="Picture 4" descr="universal call to holiness.jpg"/>
          <p:cNvPicPr>
            <a:picLocks noChangeAspect="1"/>
          </p:cNvPicPr>
          <p:nvPr/>
        </p:nvPicPr>
        <p:blipFill>
          <a:blip r:embed="rId3" cstate="print"/>
          <a:stretch>
            <a:fillRect/>
          </a:stretch>
        </p:blipFill>
        <p:spPr>
          <a:xfrm>
            <a:off x="2438400" y="3300676"/>
            <a:ext cx="4310686" cy="285882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role distinctive to the laity</a:t>
            </a:r>
            <a:endParaRPr lang="en-US" b="1" dirty="0"/>
          </a:p>
        </p:txBody>
      </p:sp>
      <p:sp>
        <p:nvSpPr>
          <p:cNvPr id="3" name="Content Placeholder 2"/>
          <p:cNvSpPr>
            <a:spLocks noGrp="1"/>
          </p:cNvSpPr>
          <p:nvPr>
            <p:ph idx="1"/>
          </p:nvPr>
        </p:nvSpPr>
        <p:spPr>
          <a:xfrm>
            <a:off x="533400" y="3657600"/>
            <a:ext cx="8229600" cy="3124200"/>
          </a:xfrm>
        </p:spPr>
        <p:txBody>
          <a:bodyPr>
            <a:normAutofit/>
          </a:bodyPr>
          <a:lstStyle/>
          <a:p>
            <a:pPr marL="0" indent="0">
              <a:spcBef>
                <a:spcPts val="0"/>
              </a:spcBef>
              <a:buNone/>
            </a:pPr>
            <a:r>
              <a:rPr lang="en-US" dirty="0" smtClean="0"/>
              <a:t>To make the church present and fruitful in those places and circumstances where they have received, are at once the witnesses and the living instruments of the mission of the church itself, “according to the measure of Christ’s gift.” </a:t>
            </a:r>
          </a:p>
          <a:p>
            <a:pPr marL="0" indent="0">
              <a:spcBef>
                <a:spcPts val="0"/>
              </a:spcBef>
              <a:buNone/>
            </a:pPr>
            <a:r>
              <a:rPr lang="en-US" dirty="0" err="1" smtClean="0"/>
              <a:t>para</a:t>
            </a:r>
            <a:r>
              <a:rPr lang="en-US" dirty="0" smtClean="0"/>
              <a:t>. 33</a:t>
            </a:r>
            <a:endParaRPr lang="en-US" dirty="0"/>
          </a:p>
        </p:txBody>
      </p:sp>
      <p:pic>
        <p:nvPicPr>
          <p:cNvPr id="33796" name="Picture 4" descr="http://vitalleaders.blogs.uua.org/files/2012/07/direction2.jpg"/>
          <p:cNvPicPr>
            <a:picLocks noChangeAspect="1" noChangeArrowheads="1"/>
          </p:cNvPicPr>
          <p:nvPr/>
        </p:nvPicPr>
        <p:blipFill>
          <a:blip r:embed="rId3" cstate="print"/>
          <a:srcRect/>
          <a:stretch>
            <a:fillRect/>
          </a:stretch>
        </p:blipFill>
        <p:spPr bwMode="auto">
          <a:xfrm>
            <a:off x="990600" y="1371600"/>
            <a:ext cx="2057400" cy="2052704"/>
          </a:xfrm>
          <a:prstGeom prst="rect">
            <a:avLst/>
          </a:prstGeom>
          <a:noFill/>
        </p:spPr>
      </p:pic>
      <p:pic>
        <p:nvPicPr>
          <p:cNvPr id="33798" name="Picture 6" descr="https://encrypted-tbn1.gstatic.com/images?q=tbn:ANd9GcThIbn4WXwfEoV1bkedlLBsKxOVHRfymXNO7_Ag_uTZDCXazRD7"/>
          <p:cNvPicPr>
            <a:picLocks noChangeAspect="1" noChangeArrowheads="1"/>
          </p:cNvPicPr>
          <p:nvPr/>
        </p:nvPicPr>
        <p:blipFill>
          <a:blip r:embed="rId4" cstate="print"/>
          <a:srcRect/>
          <a:stretch>
            <a:fillRect/>
          </a:stretch>
        </p:blipFill>
        <p:spPr bwMode="auto">
          <a:xfrm>
            <a:off x="5943600" y="1143000"/>
            <a:ext cx="2209800" cy="261702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role of the laity in our parish communities</a:t>
            </a:r>
            <a:endParaRPr lang="en-US" b="1"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Their activity within the church communities is  so necessary that without it the  apostolate of the pastors  will frequently be unable to obtain its full effect.</a:t>
            </a:r>
          </a:p>
          <a:p>
            <a:pPr>
              <a:buNone/>
            </a:pPr>
            <a:r>
              <a:rPr lang="en-US" dirty="0" smtClean="0"/>
              <a:t>	The laity should develop the habit of working in the parish in close cooperation with their priests…according to their abilities the laity ought to cooperate in all the apostolic and missionary enterprises of their ecclesial family.</a:t>
            </a:r>
          </a:p>
          <a:p>
            <a:pPr>
              <a:buNone/>
            </a:pPr>
            <a:r>
              <a:rPr lang="en-US" dirty="0" smtClean="0"/>
              <a:t>				(</a:t>
            </a:r>
            <a:r>
              <a:rPr lang="en-US" dirty="0" err="1" smtClean="0"/>
              <a:t>Apostolicam</a:t>
            </a:r>
            <a:r>
              <a:rPr lang="en-US" dirty="0" smtClean="0"/>
              <a:t> </a:t>
            </a:r>
            <a:r>
              <a:rPr lang="en-US" dirty="0" err="1" smtClean="0"/>
              <a:t>Actuositatem</a:t>
            </a:r>
            <a:r>
              <a:rPr lang="en-US" dirty="0" smtClean="0"/>
              <a:t>, #10)</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is this lived out at Holy Family?</a:t>
            </a:r>
            <a:endParaRPr lang="en-US" b="1" dirty="0"/>
          </a:p>
        </p:txBody>
      </p:sp>
      <p:pic>
        <p:nvPicPr>
          <p:cNvPr id="89090" name="Picture 2" descr="C:\Users\Owner\Dropbox\Photos\1011_HFBelovedDisciple_0009.jpg"/>
          <p:cNvPicPr>
            <a:picLocks noGrp="1" noChangeAspect="1" noChangeArrowheads="1"/>
          </p:cNvPicPr>
          <p:nvPr>
            <p:ph idx="1"/>
          </p:nvPr>
        </p:nvPicPr>
        <p:blipFill>
          <a:blip r:embed="rId2" cstate="print"/>
          <a:srcRect/>
          <a:stretch>
            <a:fillRect/>
          </a:stretch>
        </p:blipFill>
        <p:spPr bwMode="auto">
          <a:xfrm>
            <a:off x="3063345" y="1600200"/>
            <a:ext cx="3017309" cy="45259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Paul tells us..</a:t>
            </a:r>
            <a:endParaRPr lang="en-US" b="1" dirty="0"/>
          </a:p>
        </p:txBody>
      </p:sp>
      <p:sp>
        <p:nvSpPr>
          <p:cNvPr id="3" name="Content Placeholder 2"/>
          <p:cNvSpPr>
            <a:spLocks noGrp="1"/>
          </p:cNvSpPr>
          <p:nvPr>
            <p:ph idx="1"/>
          </p:nvPr>
        </p:nvSpPr>
        <p:spPr/>
        <p:txBody>
          <a:bodyPr/>
          <a:lstStyle/>
          <a:p>
            <a:pPr>
              <a:buNone/>
            </a:pPr>
            <a:r>
              <a:rPr lang="en-US" dirty="0" smtClean="0"/>
              <a:t>	For through faith you are all children of God, in Christ Jesus.  For all of you who were baptized into Christ have clothed yourselves with Christ.  There is neither Jew nor Greek, there is neither slave nor free person, there is not male or female; for you are all one in Christ Jesus. </a:t>
            </a:r>
            <a:r>
              <a:rPr lang="en-US" smtClean="0"/>
              <a:t>(Gal 26-28)</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Grace, Gratitude and Generosity</a:t>
            </a:r>
            <a:endParaRPr lang="en-US" b="1" dirty="0"/>
          </a:p>
        </p:txBody>
      </p:sp>
      <p:pic>
        <p:nvPicPr>
          <p:cNvPr id="90114" name="Picture 2" descr="C:\Users\Owner\Dropbox\Photos\1109-193 -¬Don Milici.jpg"/>
          <p:cNvPicPr>
            <a:picLocks noGrp="1" noChangeAspect="1" noChangeArrowheads="1"/>
          </p:cNvPicPr>
          <p:nvPr>
            <p:ph idx="1"/>
          </p:nvPr>
        </p:nvPicPr>
        <p:blipFill>
          <a:blip r:embed="rId2" cstate="print"/>
          <a:srcRect/>
          <a:stretch>
            <a:fillRect/>
          </a:stretch>
        </p:blipFill>
        <p:spPr bwMode="auto">
          <a:xfrm>
            <a:off x="457200" y="1600200"/>
            <a:ext cx="2715065" cy="2133600"/>
          </a:xfrm>
          <a:prstGeom prst="rect">
            <a:avLst/>
          </a:prstGeom>
          <a:noFill/>
        </p:spPr>
      </p:pic>
      <p:pic>
        <p:nvPicPr>
          <p:cNvPr id="90115" name="Picture 3" descr="C:\Users\Owner\Dropbox\Photos\1111-248 -¬Don Milici.jpg"/>
          <p:cNvPicPr>
            <a:picLocks noChangeAspect="1" noChangeArrowheads="1"/>
          </p:cNvPicPr>
          <p:nvPr/>
        </p:nvPicPr>
        <p:blipFill>
          <a:blip r:embed="rId3" cstate="print"/>
          <a:srcRect/>
          <a:stretch>
            <a:fillRect/>
          </a:stretch>
        </p:blipFill>
        <p:spPr bwMode="auto">
          <a:xfrm>
            <a:off x="5486400" y="4130298"/>
            <a:ext cx="3657600" cy="2727702"/>
          </a:xfrm>
          <a:prstGeom prst="rect">
            <a:avLst/>
          </a:prstGeom>
          <a:noFill/>
        </p:spPr>
      </p:pic>
      <p:pic>
        <p:nvPicPr>
          <p:cNvPr id="6" name="Picture 5" descr="C:\Users\Owner\Dropbox\Photos\IMG_0098.JPG"/>
          <p:cNvPicPr/>
          <p:nvPr/>
        </p:nvPicPr>
        <p:blipFill>
          <a:blip r:embed="rId4" cstate="print"/>
          <a:srcRect/>
          <a:stretch>
            <a:fillRect/>
          </a:stretch>
        </p:blipFill>
        <p:spPr bwMode="auto">
          <a:xfrm>
            <a:off x="2895600" y="2514600"/>
            <a:ext cx="34290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Living Your Gifts</a:t>
            </a:r>
            <a:endParaRPr lang="en-US" b="1" dirty="0"/>
          </a:p>
        </p:txBody>
      </p:sp>
      <p:pic>
        <p:nvPicPr>
          <p:cNvPr id="2052" name="Picture 4" descr="http://standrew-cfc.org/wp-content/uploads/2012/09/Stewardship_Living_Your_Strengths.jpg">
            <a:hlinkClick r:id="rId2"/>
          </p:cNvPr>
          <p:cNvPicPr>
            <a:picLocks noChangeAspect="1" noChangeArrowheads="1"/>
          </p:cNvPicPr>
          <p:nvPr/>
        </p:nvPicPr>
        <p:blipFill>
          <a:blip r:embed="rId3" cstate="print"/>
          <a:srcRect/>
          <a:stretch>
            <a:fillRect/>
          </a:stretch>
        </p:blipFill>
        <p:spPr bwMode="auto">
          <a:xfrm>
            <a:off x="2590800" y="1524000"/>
            <a:ext cx="3657600" cy="4953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Paul also tells us…</a:t>
            </a:r>
            <a:endParaRPr lang="en-US" b="1" dirty="0"/>
          </a:p>
        </p:txBody>
      </p:sp>
      <p:sp>
        <p:nvSpPr>
          <p:cNvPr id="3" name="Content Placeholder 2"/>
          <p:cNvSpPr>
            <a:spLocks noGrp="1"/>
          </p:cNvSpPr>
          <p:nvPr>
            <p:ph idx="1"/>
          </p:nvPr>
        </p:nvSpPr>
        <p:spPr/>
        <p:txBody>
          <a:bodyPr/>
          <a:lstStyle/>
          <a:p>
            <a:pPr>
              <a:buNone/>
            </a:pPr>
            <a:r>
              <a:rPr lang="en-US" dirty="0" smtClean="0"/>
              <a:t>	For as in one body we have many parts, and all the parts do not have the same function, so we, though many, are one body in Christ and individually parts of one another.  Since we have gifts that differ according to the grace given to us, let us exercise them: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if prophecy, in proportion to the faith; if ministry, in ministering; if one is a teacher, in teaching; if one exhorts, in exhortation; if one contributes, in generosity; if one is over others, with diligence; if one does acts of mercy, with cheerfulness. (Romans 12: 4-8)</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Owner\Pictures\Balitmore Catechism.jpg"/>
          <p:cNvPicPr>
            <a:picLocks noGrp="1" noChangeAspect="1" noChangeArrowheads="1"/>
          </p:cNvPicPr>
          <p:nvPr>
            <p:ph idx="1"/>
          </p:nvPr>
        </p:nvPicPr>
        <p:blipFill>
          <a:blip r:embed="rId3" cstate="print"/>
          <a:stretch>
            <a:fillRect/>
          </a:stretch>
        </p:blipFill>
        <p:spPr bwMode="auto">
          <a:xfrm>
            <a:off x="2286000" y="381000"/>
            <a:ext cx="4495800" cy="6096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Owner\Pictures\Baltimore Catechism Girls at the Back.png"/>
          <p:cNvPicPr>
            <a:picLocks noChangeAspect="1" noChangeArrowheads="1"/>
          </p:cNvPicPr>
          <p:nvPr/>
        </p:nvPicPr>
        <p:blipFill>
          <a:blip r:embed="rId2" cstate="print"/>
          <a:srcRect/>
          <a:stretch>
            <a:fillRect/>
          </a:stretch>
        </p:blipFill>
        <p:spPr bwMode="auto">
          <a:xfrm>
            <a:off x="990600" y="1447800"/>
            <a:ext cx="7315200" cy="3657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Owner\Pictures\Baltimore Catechism on Sacraments.jpg"/>
          <p:cNvPicPr>
            <a:picLocks noChangeAspect="1" noChangeArrowheads="1"/>
          </p:cNvPicPr>
          <p:nvPr/>
        </p:nvPicPr>
        <p:blipFill>
          <a:blip r:embed="rId2" cstate="print"/>
          <a:srcRect/>
          <a:stretch>
            <a:fillRect/>
          </a:stretch>
        </p:blipFill>
        <p:spPr bwMode="auto">
          <a:xfrm>
            <a:off x="2438400" y="381000"/>
            <a:ext cx="4648200" cy="6096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Owner\Pictures\Baltimore Catechism Marriage.png"/>
          <p:cNvPicPr>
            <a:picLocks noGrp="1" noChangeAspect="1" noChangeArrowheads="1"/>
          </p:cNvPicPr>
          <p:nvPr>
            <p:ph idx="4294967295"/>
          </p:nvPr>
        </p:nvPicPr>
        <p:blipFill>
          <a:blip r:embed="rId2" cstate="print"/>
          <a:srcRect/>
          <a:stretch>
            <a:fillRect/>
          </a:stretch>
        </p:blipFill>
        <p:spPr bwMode="auto">
          <a:xfrm>
            <a:off x="0" y="762000"/>
            <a:ext cx="9144000" cy="5715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In 1906, Pope Pius X wrote:</a:t>
            </a:r>
            <a:endParaRPr lang="en-US" b="1" dirty="0"/>
          </a:p>
        </p:txBody>
      </p:sp>
      <p:sp>
        <p:nvSpPr>
          <p:cNvPr id="4" name="Content Placeholder 3"/>
          <p:cNvSpPr>
            <a:spLocks noGrp="1"/>
          </p:cNvSpPr>
          <p:nvPr>
            <p:ph idx="1"/>
          </p:nvPr>
        </p:nvSpPr>
        <p:spPr/>
        <p:txBody>
          <a:bodyPr>
            <a:normAutofit lnSpcReduction="10000"/>
          </a:bodyPr>
          <a:lstStyle/>
          <a:p>
            <a:pPr>
              <a:buNone/>
            </a:pPr>
            <a:r>
              <a:rPr lang="en-US" sz="4000" dirty="0" smtClean="0"/>
              <a:t>	It follows that the Church is essentially an unequal society, that is, a society comprising two categories of persons, the Pastors and the flock, those who occupy a rank in the different degrees of the hierarchy and the multitude of the faithful.</a:t>
            </a:r>
            <a:endParaRPr lang="en-US" sz="40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3761</TotalTime>
  <Words>1013</Words>
  <Application>Microsoft Office PowerPoint</Application>
  <PresentationFormat>On-screen Show (4:3)</PresentationFormat>
  <Paragraphs>60</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Laity as Priests, Prophets  and Servant Leaders</vt:lpstr>
      <vt:lpstr>Paul tells us..</vt:lpstr>
      <vt:lpstr>Paul also tells us…</vt:lpstr>
      <vt:lpstr>Slide 4</vt:lpstr>
      <vt:lpstr>Slide 5</vt:lpstr>
      <vt:lpstr>Slide 6</vt:lpstr>
      <vt:lpstr>Slide 7</vt:lpstr>
      <vt:lpstr>Slide 8</vt:lpstr>
      <vt:lpstr>In 1906, Pope Pius X wrote:</vt:lpstr>
      <vt:lpstr>Pope Pius X, contin.</vt:lpstr>
      <vt:lpstr>The Pray, Pay and Obey Model</vt:lpstr>
      <vt:lpstr>Vatican II says….</vt:lpstr>
      <vt:lpstr>Lumen Gentium  </vt:lpstr>
      <vt:lpstr>The Laity: defined</vt:lpstr>
      <vt:lpstr>…building up the Church </vt:lpstr>
      <vt:lpstr>Called to holiness</vt:lpstr>
      <vt:lpstr>A role distinctive to the laity</vt:lpstr>
      <vt:lpstr>The role of the laity in our parish communities</vt:lpstr>
      <vt:lpstr>How is this lived out at Holy Family?</vt:lpstr>
      <vt:lpstr>Grace, Gratitude and Generosity</vt:lpstr>
      <vt:lpstr>Living Your Gifts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Pay, Pray and Obey: The Laity in the Life and Mission  of the Church</dc:title>
  <dc:creator>Katherine Coolidge</dc:creator>
  <cp:lastModifiedBy>csmith</cp:lastModifiedBy>
  <cp:revision>123</cp:revision>
  <dcterms:created xsi:type="dcterms:W3CDTF">2013-02-17T15:59:54Z</dcterms:created>
  <dcterms:modified xsi:type="dcterms:W3CDTF">2013-09-10T21:17:24Z</dcterms:modified>
</cp:coreProperties>
</file>